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2"/>
  </p:notesMasterIdLst>
  <p:handoutMasterIdLst>
    <p:handoutMasterId r:id="rId33"/>
  </p:handoutMasterIdLst>
  <p:sldIdLst>
    <p:sldId id="394" r:id="rId3"/>
    <p:sldId id="466" r:id="rId4"/>
    <p:sldId id="500" r:id="rId5"/>
    <p:sldId id="524" r:id="rId6"/>
    <p:sldId id="502" r:id="rId7"/>
    <p:sldId id="501" r:id="rId8"/>
    <p:sldId id="505" r:id="rId9"/>
    <p:sldId id="506" r:id="rId10"/>
    <p:sldId id="467" r:id="rId11"/>
    <p:sldId id="525" r:id="rId12"/>
    <p:sldId id="526" r:id="rId13"/>
    <p:sldId id="470" r:id="rId14"/>
    <p:sldId id="503" r:id="rId15"/>
    <p:sldId id="511" r:id="rId16"/>
    <p:sldId id="515" r:id="rId17"/>
    <p:sldId id="527" r:id="rId18"/>
    <p:sldId id="475" r:id="rId19"/>
    <p:sldId id="476" r:id="rId20"/>
    <p:sldId id="507" r:id="rId21"/>
    <p:sldId id="496" r:id="rId22"/>
    <p:sldId id="499" r:id="rId23"/>
    <p:sldId id="487" r:id="rId24"/>
    <p:sldId id="488" r:id="rId25"/>
    <p:sldId id="528" r:id="rId26"/>
    <p:sldId id="490" r:id="rId27"/>
    <p:sldId id="492" r:id="rId28"/>
    <p:sldId id="523" r:id="rId29"/>
    <p:sldId id="352" r:id="rId30"/>
    <p:sldId id="513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840F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5" autoAdjust="0"/>
  </p:normalViewPr>
  <p:slideViewPr>
    <p:cSldViewPr>
      <p:cViewPr varScale="1">
        <p:scale>
          <a:sx n="109" d="100"/>
          <a:sy n="109" d="100"/>
        </p:scale>
        <p:origin x="132" y="25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6/19/2017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98422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20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29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66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963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32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6/19/2017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233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groups/292674664491806/" TargetMode="External"/><Relationship Id="rId3" Type="http://schemas.openxmlformats.org/officeDocument/2006/relationships/hyperlink" Target="https://softuni.bg/courses/javascript-advanced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hyperlink" Target="https://softuni.bg/forum/categories/19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s://nodejs.org/" TargetMode="External"/><Relationship Id="rId7" Type="http://schemas.openxmlformats.org/officeDocument/2006/relationships/hyperlink" Target="https://www.visualstudio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s://jetbrains.com/webstorm/" TargetMode="External"/><Relationship Id="rId9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1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1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17.png"/><Relationship Id="rId14" Type="http://schemas.openxmlformats.org/officeDocument/2006/relationships/hyperlink" Target="http://www.telenor.b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3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telenor.bg/" TargetMode="External"/><Relationship Id="rId18" Type="http://schemas.openxmlformats.org/officeDocument/2006/relationships/image" Target="../media/image22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19.png"/><Relationship Id="rId17" Type="http://schemas.openxmlformats.org/officeDocument/2006/relationships/hyperlink" Target="https://netpeak.net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9144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JavaScript Fundamentals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7400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46554" y="3599490"/>
            <a:ext cx="2073516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389812" y="3182758"/>
            <a:ext cx="4056432" cy="2929646"/>
            <a:chOff x="3398354" y="762000"/>
            <a:chExt cx="4981574" cy="3597804"/>
          </a:xfrm>
        </p:grpSpPr>
        <p:pic>
          <p:nvPicPr>
            <p:cNvPr id="22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592843" y="854361"/>
              <a:ext cx="4396821" cy="944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50" dirty="0">
                  <a:ln w="9525" cmpd="sng">
                    <a:solidFill>
                      <a:schemeClr val="accent1">
                        <a:lumMod val="75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Fundamentals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5771366" y="4836303"/>
            <a:ext cx="1125543" cy="1125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97901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 Advanced </a:t>
            </a:r>
            <a:r>
              <a:rPr lang="en-US" dirty="0"/>
              <a:t>course provides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Advanced coding skills for the JS language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Extends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Fundamentals</a:t>
            </a:r>
            <a:r>
              <a:rPr lang="en-US" dirty="0"/>
              <a:t> course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Covers DOM, advanced functions, IIFE, object composition, unit testing, classes and inheritance, modules, transpilers, exceptions, generators, iterators</a:t>
            </a:r>
          </a:p>
          <a:p>
            <a:pPr>
              <a:lnSpc>
                <a:spcPct val="110000"/>
              </a:lnSpc>
            </a:pPr>
            <a:r>
              <a:rPr lang="en-US" dirty="0"/>
              <a:t>What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covered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JS technologies (AJAX, AngularJS, </a:t>
            </a:r>
            <a:r>
              <a:rPr lang="en-US" noProof="1"/>
              <a:t>ReactJS</a:t>
            </a:r>
            <a:r>
              <a:rPr lang="en-US" dirty="0"/>
              <a:t>, promises)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9847338" y="1957855"/>
            <a:ext cx="1666251" cy="1666251"/>
          </a:xfrm>
          <a:prstGeom prst="rect">
            <a:avLst/>
          </a:prstGeom>
        </p:spPr>
      </p:pic>
      <p:pic>
        <p:nvPicPr>
          <p:cNvPr id="1026" name="Picture 2" descr="Резултат с изображение за advanced icon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45" y="4800600"/>
            <a:ext cx="1517479" cy="151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6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DOM and BOM, Manipulating the DOM Tree</a:t>
            </a:r>
          </a:p>
          <a:p>
            <a:pPr>
              <a:lnSpc>
                <a:spcPct val="120000"/>
              </a:lnSpc>
            </a:pPr>
            <a:r>
              <a:rPr lang="en-US" dirty="0"/>
              <a:t>jQuery: Simplified DOM and Events</a:t>
            </a:r>
          </a:p>
          <a:p>
            <a:pPr>
              <a:lnSpc>
                <a:spcPct val="120000"/>
              </a:lnSpc>
            </a:pPr>
            <a:r>
              <a:rPr lang="en-US" dirty="0"/>
              <a:t>Advanced Functions: IIFE, this, call, apply, bind</a:t>
            </a:r>
          </a:p>
          <a:p>
            <a:pPr>
              <a:lnSpc>
                <a:spcPct val="120000"/>
              </a:lnSpc>
            </a:pPr>
            <a:r>
              <a:rPr lang="en-US" dirty="0"/>
              <a:t>Object Composition and Revealing Modules</a:t>
            </a:r>
          </a:p>
          <a:p>
            <a:pPr>
              <a:lnSpc>
                <a:spcPct val="120000"/>
              </a:lnSpc>
            </a:pPr>
            <a:r>
              <a:rPr lang="en-US" dirty="0"/>
              <a:t>Unit Testing with Mocha and </a:t>
            </a:r>
            <a:r>
              <a:rPr lang="en-US" noProof="1"/>
              <a:t>Sinon</a:t>
            </a:r>
          </a:p>
          <a:p>
            <a:pPr>
              <a:lnSpc>
                <a:spcPct val="120000"/>
              </a:lnSpc>
            </a:pPr>
            <a:r>
              <a:rPr lang="en-US" dirty="0"/>
              <a:t>Classes and Members</a:t>
            </a:r>
          </a:p>
          <a:p>
            <a:pPr>
              <a:lnSpc>
                <a:spcPct val="120000"/>
              </a:lnSpc>
            </a:pPr>
            <a:r>
              <a:rPr lang="en-US" dirty="0"/>
              <a:t>Class Inheritance and Prototype Chain</a:t>
            </a:r>
          </a:p>
          <a:p>
            <a:pPr>
              <a:lnSpc>
                <a:spcPct val="120000"/>
              </a:lnSpc>
            </a:pPr>
            <a:r>
              <a:rPr lang="en-US" dirty="0"/>
              <a:t>Modules, Babel </a:t>
            </a:r>
            <a:r>
              <a:rPr lang="en-US" noProof="1"/>
              <a:t>Transpiler</a:t>
            </a:r>
            <a:r>
              <a:rPr lang="en-US" dirty="0"/>
              <a:t>, </a:t>
            </a:r>
            <a:r>
              <a:rPr lang="en-US" noProof="1"/>
              <a:t>CommonJS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951" y="1546435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661">
            <a:off x="9352953" y="4172941"/>
            <a:ext cx="1832876" cy="18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3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Viktor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Kostadinov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Programmed as a hobby since high school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Developed a resource-sharing website during his university years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Interests include astronomy and game development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26" y="1468066"/>
            <a:ext cx="2800610" cy="315986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7592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Kiril Kirilov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Assistant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Involved with programming since 11</a:t>
            </a:r>
            <a:r>
              <a:rPr lang="en-US" sz="3200" baseline="30000" noProof="1"/>
              <a:t>th</a:t>
            </a:r>
            <a:r>
              <a:rPr lang="en-US" sz="3200" noProof="1"/>
              <a:t> grade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Mostly interested in web development with ASP.NET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Currently studying Math &amp; Informatics at the University of Sofia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(3)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592" y="1645828"/>
            <a:ext cx="2804344" cy="2804344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533685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Bozhidar Gevechanov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Experience in developing mobile games with Unity3D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(4)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8423" y="1468066"/>
            <a:ext cx="2800610" cy="315986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0670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49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20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40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0-50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19-June-2017 – 23-July-2017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/>
              <a:t>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JavaScript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Mandatory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Final exam – 85%</a:t>
            </a:r>
          </a:p>
          <a:p>
            <a:pPr lvl="1"/>
            <a:r>
              <a:rPr lang="en-US" dirty="0"/>
              <a:t>Exercises &amp; homework – 15%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8084107" y="16698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24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>
              <a:spcBef>
                <a:spcPts val="24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7 days</a:t>
            </a:r>
            <a:endParaRPr lang="en-US" dirty="0"/>
          </a:p>
          <a:p>
            <a:pPr lvl="1"/>
            <a:r>
              <a:rPr lang="en-US" dirty="0"/>
              <a:t>Due for both lesson days and exercise days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24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924966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javascript-advanced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softuni.bg/forum/categories/19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6"/>
          <p:cNvSpPr/>
          <p:nvPr/>
        </p:nvSpPr>
        <p:spPr>
          <a:xfrm>
            <a:off x="760412" y="5560288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8"/>
              </a:rPr>
              <a:t>fb.com/groups/292674664491806/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06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noProof="1"/>
              <a:t>Noje.js – </a:t>
            </a:r>
            <a:r>
              <a:rPr lang="en-US" noProof="1">
                <a:hlinkClick r:id="rId3"/>
              </a:rPr>
              <a:t>https://nodejs.org</a:t>
            </a:r>
            <a:endParaRPr lang="en-US" noProof="1"/>
          </a:p>
          <a:p>
            <a:pPr lvl="1">
              <a:lnSpc>
                <a:spcPct val="110000"/>
              </a:lnSpc>
            </a:pPr>
            <a:r>
              <a:rPr lang="en-US" noProof="1"/>
              <a:t>WebStorm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https://jetbrains.com/webstorm/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Optionally: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Visual Studio Code – </a:t>
            </a:r>
            <a:r>
              <a:rPr lang="en-US" dirty="0">
                <a:hlinkClick r:id="rId5"/>
              </a:rPr>
              <a:t>https://code.visualstudio.com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363" y="4972207"/>
            <a:ext cx="1383285" cy="1352393"/>
          </a:xfrm>
          <a:prstGeom prst="rect">
            <a:avLst/>
          </a:prstGeom>
        </p:spPr>
      </p:pic>
      <p:pic>
        <p:nvPicPr>
          <p:cNvPr id="14" name="Picture 1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6342" y="4997087"/>
            <a:ext cx="2132066" cy="1302632"/>
          </a:xfrm>
          <a:prstGeom prst="roundRect">
            <a:avLst>
              <a:gd name="adj" fmla="val 2286"/>
            </a:avLst>
          </a:prstGeom>
        </p:spPr>
      </p:pic>
      <p:pic>
        <p:nvPicPr>
          <p:cNvPr id="1026" name="Picture 2" descr="node.js">
            <a:hlinkClick r:id="rId3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92" y="4884648"/>
            <a:ext cx="2337020" cy="14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Advanced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413466" y="2495622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5908" r="-5908"/>
          <a:stretch/>
        </p:blipFill>
        <p:spPr>
          <a:xfrm>
            <a:off x="1196820" y="1066800"/>
            <a:ext cx="3578538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25003" r="-25003"/>
          <a:stretch/>
        </p:blipFill>
        <p:spPr>
          <a:xfrm>
            <a:off x="5017132" y="3935733"/>
            <a:ext cx="5974873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-705" r="-705"/>
          <a:stretch/>
        </p:blipFill>
        <p:spPr>
          <a:xfrm>
            <a:off x="1196819" y="5364556"/>
            <a:ext cx="59748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t="-66530" b="-59505"/>
          <a:stretch/>
        </p:blipFill>
        <p:spPr>
          <a:xfrm>
            <a:off x="1196819" y="2495622"/>
            <a:ext cx="5974873" cy="1240182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14709" r="-14709"/>
          <a:stretch/>
        </p:blipFill>
        <p:spPr>
          <a:xfrm>
            <a:off x="1196819" y="3935733"/>
            <a:ext cx="357853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3466" y="5364556"/>
            <a:ext cx="3578539" cy="122889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7"/>
          </p:cNvPr>
          <p:cNvPicPr>
            <a:picLocks noChangeAspect="1"/>
          </p:cNvPicPr>
          <p:nvPr/>
        </p:nvPicPr>
        <p:blipFill rotWithShape="1">
          <a:blip r:embed="rId18"/>
          <a:srcRect l="-9951" r="-9951"/>
          <a:stretch/>
        </p:blipFill>
        <p:spPr>
          <a:xfrm>
            <a:off x="5017133" y="1066800"/>
            <a:ext cx="5974872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0402" y="4648200"/>
            <a:ext cx="8938472" cy="820600"/>
          </a:xfrm>
        </p:spPr>
        <p:txBody>
          <a:bodyPr/>
          <a:lstStyle/>
          <a:p>
            <a:r>
              <a:rPr lang="en-US" dirty="0"/>
              <a:t>JS Core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80402" y="5602568"/>
            <a:ext cx="8938472" cy="688256"/>
          </a:xfrm>
        </p:spPr>
        <p:txBody>
          <a:bodyPr/>
          <a:lstStyle/>
          <a:p>
            <a:r>
              <a:rPr lang="en-US" dirty="0"/>
              <a:t>Intensive 4 Months JavaScript Training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64" y="1524000"/>
            <a:ext cx="10452748" cy="27309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0357" y="1724561"/>
            <a:ext cx="67214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 Core</a:t>
            </a:r>
          </a:p>
        </p:txBody>
      </p:sp>
    </p:spTree>
    <p:extLst>
      <p:ext uri="{BB962C8B-B14F-4D97-AF65-F5344CB8AC3E}">
        <p14:creationId xmlns:p14="http://schemas.microsoft.com/office/powerpoint/2010/main" val="2514112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months </a:t>
            </a:r>
            <a:r>
              <a:rPr lang="en-US" dirty="0"/>
              <a:t>intensive JavaScript development training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times weekly</a:t>
            </a:r>
            <a:r>
              <a:rPr lang="en-US" dirty="0"/>
              <a:t>, lots of live coding, homework and projects</a:t>
            </a:r>
          </a:p>
          <a:p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Fundamentals</a:t>
            </a:r>
          </a:p>
          <a:p>
            <a:pPr lvl="1"/>
            <a:r>
              <a:rPr lang="en-US" dirty="0"/>
              <a:t>JS programming, functions, arrays, strings, objects, JSON, …</a:t>
            </a:r>
          </a:p>
          <a:p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Advanced</a:t>
            </a:r>
          </a:p>
          <a:p>
            <a:pPr lvl="1"/>
            <a:r>
              <a:rPr lang="en-US" dirty="0"/>
              <a:t>jQuery, DOM, object composition, classes, modules, unit testing</a:t>
            </a:r>
          </a:p>
          <a:p>
            <a:r>
              <a:rPr lang="en-US" dirty="0"/>
              <a:t>Part III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Apps</a:t>
            </a:r>
          </a:p>
          <a:p>
            <a:pPr lvl="1"/>
            <a:r>
              <a:rPr lang="en-US" dirty="0"/>
              <a:t>REST, AJAX, promises, templating, routing, building SPA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Core Module Goals</a:t>
            </a:r>
          </a:p>
        </p:txBody>
      </p:sp>
    </p:spTree>
    <p:extLst>
      <p:ext uri="{BB962C8B-B14F-4D97-AF65-F5344CB8AC3E}">
        <p14:creationId xmlns:p14="http://schemas.microsoft.com/office/powerpoint/2010/main" val="19583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Core Module at </a:t>
            </a:r>
            <a:r>
              <a:rPr lang="en-US"/>
              <a:t>SoftUni – Timeline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27922" y="2876045"/>
            <a:ext cx="2758203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</a:t>
            </a:r>
          </a:p>
          <a:p>
            <a:pPr algn="ctr"/>
            <a:r>
              <a:rPr lang="en-US" sz="2200" b="1" dirty="0">
                <a:solidFill>
                  <a:prstClr val="black"/>
                </a:solidFill>
              </a:rPr>
              <a:t>Fundamentals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b="1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workshop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22-May-2017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18-Jun-2017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137076" y="2876043"/>
            <a:ext cx="2717642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 Applications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24-Jul-2017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20-Aug-2017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328789" y="2876046"/>
            <a:ext cx="2765623" cy="3143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Advanced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19-Jun-2017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23-Jul-2017</a:t>
            </a:r>
            <a:endParaRPr lang="bg-BG" sz="1800" dirty="0">
              <a:solidFill>
                <a:prstClr val="black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395314" y="2249541"/>
            <a:ext cx="1133789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37651" y="1990563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306407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094412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240313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625058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3194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864008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979210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421609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37410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616350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5912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78016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0921615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0226880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536811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151662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897382" y="2876043"/>
            <a:ext cx="1355315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Summer Break</a:t>
            </a:r>
          </a:p>
          <a:p>
            <a:endParaRPr lang="en-US" sz="14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black"/>
                </a:solidFill>
              </a:rPr>
              <a:t>2 weeks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574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22-May-2017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90800" y="1504890"/>
            <a:ext cx="1471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19-Jun-2017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958740" y="1504890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24-Jul-2017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624216" y="1504890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20-Aug-2016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79142" y="1504890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4-Sep-2017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295361" y="2876043"/>
            <a:ext cx="1355315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3 exams</a:t>
            </a:r>
          </a:p>
          <a:p>
            <a:pPr>
              <a:spcBef>
                <a:spcPts val="600"/>
              </a:spcBef>
            </a:pPr>
            <a:endParaRPr lang="en-US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Dates TBA</a:t>
            </a:r>
          </a:p>
          <a:p>
            <a:pPr>
              <a:spcBef>
                <a:spcPts val="600"/>
              </a:spcBef>
            </a:pPr>
            <a:endParaRPr lang="bg-BG" sz="1600" dirty="0">
              <a:solidFill>
                <a:prstClr val="black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9532145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226880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3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44" grpId="0" animBg="1"/>
      <p:bldP spid="4" grpId="0"/>
      <p:bldP spid="48" grpId="0"/>
      <p:bldP spid="49" grpId="0"/>
      <p:bldP spid="50" grpId="0"/>
      <p:bldP spid="32" grpId="0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Professions @ SoftUni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90" y="1613587"/>
            <a:ext cx="2390622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Programming</a:t>
            </a:r>
            <a:br>
              <a:rPr lang="en-US" dirty="0"/>
            </a:br>
            <a:r>
              <a:rPr lang="en-US" dirty="0"/>
              <a:t>Basics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7815" y="332241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Tech Module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98812" y="3322413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D3840F"/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 Module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22684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Fund.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22684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Fund.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22684" y="40223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</a:t>
            </a:r>
          </a:p>
          <a:p>
            <a:r>
              <a:rPr lang="en-US" dirty="0"/>
              <a:t>Web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22684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Fund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42212" y="40223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42212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DB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2212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DB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52012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Web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52012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Web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2212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Web</a:t>
            </a:r>
          </a:p>
        </p:txBody>
      </p:sp>
      <p:sp>
        <p:nvSpPr>
          <p:cNvPr id="21" name="Arrow: Down 20"/>
          <p:cNvSpPr/>
          <p:nvPr/>
        </p:nvSpPr>
        <p:spPr>
          <a:xfrm>
            <a:off x="1627415" y="2786950"/>
            <a:ext cx="304800" cy="3891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https://softuni.bg/trainings/courses</a:t>
            </a:r>
            <a:endParaRPr lang="en-US" dirty="0"/>
          </a:p>
        </p:txBody>
      </p:sp>
      <p:sp>
        <p:nvSpPr>
          <p:cNvPr id="25" name="Arrow: Bent 24"/>
          <p:cNvSpPr/>
          <p:nvPr/>
        </p:nvSpPr>
        <p:spPr>
          <a:xfrm>
            <a:off x="3874884" y="1690972"/>
            <a:ext cx="1297302" cy="1485100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8" name="Arrow: Bent 27"/>
          <p:cNvSpPr/>
          <p:nvPr/>
        </p:nvSpPr>
        <p:spPr>
          <a:xfrm flipV="1">
            <a:off x="3874883" y="4473876"/>
            <a:ext cx="1297303" cy="1548328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9" name="Arrow: Right 28"/>
          <p:cNvSpPr/>
          <p:nvPr/>
        </p:nvSpPr>
        <p:spPr>
          <a:xfrm>
            <a:off x="7013676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Arrow: Right 29"/>
          <p:cNvSpPr/>
          <p:nvPr/>
        </p:nvSpPr>
        <p:spPr>
          <a:xfrm>
            <a:off x="9223476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Arrow: Right 30"/>
          <p:cNvSpPr/>
          <p:nvPr/>
        </p:nvSpPr>
        <p:spPr>
          <a:xfrm>
            <a:off x="7013676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Arrow: Right 31"/>
          <p:cNvSpPr/>
          <p:nvPr/>
        </p:nvSpPr>
        <p:spPr>
          <a:xfrm>
            <a:off x="9223476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Arrow: Right 32"/>
          <p:cNvSpPr/>
          <p:nvPr/>
        </p:nvSpPr>
        <p:spPr>
          <a:xfrm>
            <a:off x="7013676" y="4366300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5" name="Arrow: Right 34"/>
          <p:cNvSpPr/>
          <p:nvPr/>
        </p:nvSpPr>
        <p:spPr>
          <a:xfrm>
            <a:off x="7013676" y="562396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7" name="Arrow: Right 36"/>
          <p:cNvSpPr/>
          <p:nvPr/>
        </p:nvSpPr>
        <p:spPr>
          <a:xfrm>
            <a:off x="2684868" y="3665521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Arrow: Right 38"/>
          <p:cNvSpPr/>
          <p:nvPr/>
        </p:nvSpPr>
        <p:spPr>
          <a:xfrm rot="20985992">
            <a:off x="4849305" y="338335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Arrow: Right 39"/>
          <p:cNvSpPr/>
          <p:nvPr/>
        </p:nvSpPr>
        <p:spPr>
          <a:xfrm rot="653945">
            <a:off x="4849305" y="4006249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1" name="TextBox 40"/>
          <p:cNvSpPr txBox="1"/>
          <p:nvPr/>
        </p:nvSpPr>
        <p:spPr>
          <a:xfrm>
            <a:off x="9761740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42" name="Arrow: Right 41"/>
          <p:cNvSpPr/>
          <p:nvPr/>
        </p:nvSpPr>
        <p:spPr>
          <a:xfrm>
            <a:off x="9233204" y="562116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https://softuni.bg/curriculum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2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04282" y="1859986"/>
            <a:ext cx="1901667" cy="1901665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562077" y="761999"/>
            <a:ext cx="4981574" cy="3597804"/>
            <a:chOff x="3398354" y="762000"/>
            <a:chExt cx="4981574" cy="3597804"/>
          </a:xfrm>
        </p:grpSpPr>
        <p:pic>
          <p:nvPicPr>
            <p:cNvPr id="3074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604790" y="902147"/>
              <a:ext cx="38806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Fundamentals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5661">
            <a:off x="9295194" y="1968954"/>
            <a:ext cx="2016164" cy="20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2038</TotalTime>
  <Words>948</Words>
  <Application>Microsoft Office PowerPoint</Application>
  <PresentationFormat>Custom</PresentationFormat>
  <Paragraphs>239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SoftUni 16x9</vt:lpstr>
      <vt:lpstr>JavaScript Fundamentals</vt:lpstr>
      <vt:lpstr>Table of Contents</vt:lpstr>
      <vt:lpstr>Have a Question?</vt:lpstr>
      <vt:lpstr>SoftUni Diamond Partners</vt:lpstr>
      <vt:lpstr>JS Core Module @ SoftUni</vt:lpstr>
      <vt:lpstr>JS Core Module Goals</vt:lpstr>
      <vt:lpstr>JS Core Module at SoftUni – Timeline</vt:lpstr>
      <vt:lpstr>Professions @ SoftUni</vt:lpstr>
      <vt:lpstr>JavaScript Fundamentals</vt:lpstr>
      <vt:lpstr>Course Objectives</vt:lpstr>
      <vt:lpstr>Course Topics</vt:lpstr>
      <vt:lpstr>The Trainers Team</vt:lpstr>
      <vt:lpstr>Trainers Team</vt:lpstr>
      <vt:lpstr>Trainers Team (3)</vt:lpstr>
      <vt:lpstr>Trainers Team (4)</vt:lpstr>
      <vt:lpstr>JavaScript Advanced</vt:lpstr>
      <vt:lpstr>Training Duration and Schedule</vt:lpstr>
      <vt:lpstr>Why English?</vt:lpstr>
      <vt:lpstr>Your RFID Chip</vt:lpstr>
      <vt:lpstr>JavaScript Advanced</vt:lpstr>
      <vt:lpstr>Scoring System for the Course</vt:lpstr>
      <vt:lpstr>Homework Assignments &amp; Exercises</vt:lpstr>
      <vt:lpstr>Resources</vt:lpstr>
      <vt:lpstr>Course Web Site, Forum and FB Group</vt:lpstr>
      <vt:lpstr>The Programming Basics Slides and Videos</vt:lpstr>
      <vt:lpstr>Recommended Software</vt:lpstr>
      <vt:lpstr>JavaScript Advanced – Course Overview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Advanced  - Course Overview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Viktor Kostadinov</cp:lastModifiedBy>
  <cp:revision>79</cp:revision>
  <dcterms:created xsi:type="dcterms:W3CDTF">2014-01-02T17:00:34Z</dcterms:created>
  <dcterms:modified xsi:type="dcterms:W3CDTF">2017-06-19T14:49:27Z</dcterms:modified>
  <cp:category>JS, JavaScript, front-end, ES6, ES2015, ES2016, ES2017, Web development,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